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7"/>
  </p:notesMasterIdLst>
  <p:handoutMasterIdLst>
    <p:handoutMasterId r:id="rId38"/>
  </p:handoutMasterIdLst>
  <p:sldIdLst>
    <p:sldId id="523" r:id="rId5"/>
    <p:sldId id="549" r:id="rId6"/>
    <p:sldId id="546" r:id="rId7"/>
    <p:sldId id="309" r:id="rId8"/>
    <p:sldId id="313" r:id="rId9"/>
    <p:sldId id="544" r:id="rId10"/>
    <p:sldId id="314" r:id="rId11"/>
    <p:sldId id="327" r:id="rId12"/>
    <p:sldId id="315" r:id="rId13"/>
    <p:sldId id="316" r:id="rId14"/>
    <p:sldId id="317" r:id="rId15"/>
    <p:sldId id="321" r:id="rId16"/>
    <p:sldId id="545" r:id="rId17"/>
    <p:sldId id="531" r:id="rId18"/>
    <p:sldId id="548" r:id="rId19"/>
    <p:sldId id="325" r:id="rId20"/>
    <p:sldId id="326" r:id="rId21"/>
    <p:sldId id="332" r:id="rId22"/>
    <p:sldId id="323" r:id="rId23"/>
    <p:sldId id="333" r:id="rId24"/>
    <p:sldId id="261" r:id="rId25"/>
    <p:sldId id="533" r:id="rId26"/>
    <p:sldId id="532" r:id="rId27"/>
    <p:sldId id="534" r:id="rId28"/>
    <p:sldId id="535" r:id="rId29"/>
    <p:sldId id="536" r:id="rId30"/>
    <p:sldId id="537" r:id="rId31"/>
    <p:sldId id="538" r:id="rId32"/>
    <p:sldId id="539" r:id="rId33"/>
    <p:sldId id="540" r:id="rId34"/>
    <p:sldId id="541" r:id="rId35"/>
    <p:sldId id="542" r:id="rId36"/>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298A"/>
    <a:srgbClr val="974CEA"/>
    <a:srgbClr val="C39C2F"/>
    <a:srgbClr val="C59C27"/>
    <a:srgbClr val="D13940"/>
    <a:srgbClr val="EF9A1A"/>
    <a:srgbClr val="907262"/>
    <a:srgbClr val="B3CD1F"/>
    <a:srgbClr val="43B1E5"/>
    <a:srgbClr val="00B8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86" autoAdjust="0"/>
    <p:restoredTop sz="94550" autoAdjust="0"/>
  </p:normalViewPr>
  <p:slideViewPr>
    <p:cSldViewPr snapToGrid="0" showGuides="1">
      <p:cViewPr varScale="1">
        <p:scale>
          <a:sx n="114" d="100"/>
          <a:sy n="114" d="100"/>
        </p:scale>
        <p:origin x="571" y="101"/>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3/23/2021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3/23/2021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684371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28574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019751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321149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323630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813827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47507649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CC8C5CC8-8690-884D-B068-6A2CD155D7B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6407780F-DC08-3848-A536-C82805C7F8A1}"/>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17DEFBC4-AA31-4448-A623-8E6DF8AB037B}"/>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nvie.com/posts/a-successful-git-branching-mode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425625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207546" y="330357"/>
            <a:ext cx="8292316" cy="1030930"/>
          </a:xfrm>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207546" y="1689234"/>
            <a:ext cx="8981279" cy="2855300"/>
          </a:xfrm>
        </p:spPr>
        <p:txBody>
          <a:bodyPr/>
          <a:lstStyle/>
          <a:p>
            <a:r>
              <a:rPr lang="en-US" u="sng" dirty="0"/>
              <a:t>Rinku Gupta</a:t>
            </a:r>
            <a:br>
              <a:rPr lang="en-US" dirty="0"/>
            </a:br>
            <a:r>
              <a:rPr lang="en-US" sz="2000" dirty="0"/>
              <a:t>Argonne National Laboratory</a:t>
            </a:r>
            <a:endParaRPr lang="en-US" dirty="0"/>
          </a:p>
          <a:p>
            <a:r>
              <a:rPr lang="en-US" dirty="0"/>
              <a:t>Better Scientific Software Tutorial, ISS, March 2021</a:t>
            </a:r>
          </a:p>
        </p:txBody>
      </p:sp>
      <p:pic>
        <p:nvPicPr>
          <p:cNvPr id="4" name="Picture 3">
            <a:extLst>
              <a:ext uri="{FF2B5EF4-FFF2-40B4-BE49-F238E27FC236}">
                <a16:creationId xmlns:a16="http://schemas.microsoft.com/office/drawing/2014/main" id="{1DB1A495-500F-4087-A25F-C970D4BE5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7D545C8E-E77C-460E-B165-EF6B0CB54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2E1B98-3A9E-49BD-A94D-FC6E5B170830}"/>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32588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405111"/>
            <a:ext cx="11369809" cy="4047778"/>
          </a:xfrm>
        </p:spPr>
        <p:txBody>
          <a:bodyPr/>
          <a:lstStyle/>
          <a:p>
            <a:r>
              <a:rPr lang="en-US" dirty="0"/>
              <a:t>Review and testing before merge</a:t>
            </a:r>
          </a:p>
          <a:p>
            <a:pPr lvl="1"/>
            <a:r>
              <a:rPr lang="en-US" dirty="0"/>
              <a:t>Alerts others about changes in branch before merge</a:t>
            </a:r>
          </a:p>
          <a:p>
            <a:pPr lvl="1"/>
            <a:r>
              <a:rPr lang="en-US" dirty="0"/>
              <a:t>Discussions ensue with possible follow up commits</a:t>
            </a:r>
          </a:p>
          <a:p>
            <a:pPr lvl="1"/>
            <a:r>
              <a:rPr lang="en-US" dirty="0"/>
              <a:t>Can request reviewer</a:t>
            </a:r>
          </a:p>
          <a:p>
            <a:r>
              <a:rPr lang="en-US" dirty="0"/>
              <a:t>Set policies for merge</a:t>
            </a:r>
          </a:p>
        </p:txBody>
      </p:sp>
    </p:spTree>
    <p:extLst>
      <p:ext uri="{BB962C8B-B14F-4D97-AF65-F5344CB8AC3E}">
        <p14:creationId xmlns:p14="http://schemas.microsoft.com/office/powerpoint/2010/main" val="81076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a:xfrm>
            <a:off x="409507" y="1325880"/>
            <a:ext cx="11369809" cy="4047778"/>
          </a:xfrm>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p:txBody>
          <a:bodyPr/>
          <a:lstStyle/>
          <a:p>
            <a:r>
              <a:rPr lang="en-US" dirty="0"/>
              <a:t>Git Workflow Models of Different complexity</a:t>
            </a: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p:txBody>
          <a:bodyPr/>
          <a:lstStyle/>
          <a:p>
            <a:r>
              <a:rPr lang="en-US" dirty="0"/>
              <a:t>Git Flow</a:t>
            </a:r>
          </a:p>
          <a:p>
            <a:r>
              <a:rPr lang="en-US" dirty="0" err="1"/>
              <a:t>Github</a:t>
            </a:r>
            <a:r>
              <a:rPr lang="en-US" dirty="0"/>
              <a:t> Flow</a:t>
            </a:r>
          </a:p>
          <a:p>
            <a:r>
              <a:rPr lang="en-US" dirty="0"/>
              <a:t>Gitlab Flow</a:t>
            </a:r>
          </a:p>
          <a:p>
            <a:r>
              <a:rPr lang="en-US" dirty="0"/>
              <a:t>Trilionos Workflow</a:t>
            </a:r>
          </a:p>
          <a:p>
            <a:pPr marL="0" indent="0">
              <a:buNone/>
            </a:pPr>
            <a:endParaRPr lang="en-US" dirty="0"/>
          </a:p>
        </p:txBody>
      </p:sp>
    </p:spTree>
    <p:extLst>
      <p:ext uri="{BB962C8B-B14F-4D97-AF65-F5344CB8AC3E}">
        <p14:creationId xmlns:p14="http://schemas.microsoft.com/office/powerpoint/2010/main" val="40607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Tree>
    <p:extLst>
      <p:ext uri="{BB962C8B-B14F-4D97-AF65-F5344CB8AC3E}">
        <p14:creationId xmlns:p14="http://schemas.microsoft.com/office/powerpoint/2010/main" val="153904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5761" y="115658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13903" y="1018087"/>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409950" y="4514850"/>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09950" y="5295900"/>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409950" y="4796881"/>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3461245" y="3957969"/>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3676650" y="5295900"/>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4095979" y="5867400"/>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5048250" y="5295900"/>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5467579" y="5867400"/>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394335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548640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7867650" y="4688391"/>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7867649" y="5448298"/>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7337423" y="4530184"/>
            <a:ext cx="530226" cy="7434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6420243" y="5325758"/>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5035380" y="5324997"/>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3645941" y="5240435"/>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5446228" y="5250758"/>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5017541" y="5256477"/>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6830862" y="5255208"/>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7276298" y="525520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7851140" y="447288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Tree>
    <p:extLst>
      <p:ext uri="{BB962C8B-B14F-4D97-AF65-F5344CB8AC3E}">
        <p14:creationId xmlns:p14="http://schemas.microsoft.com/office/powerpoint/2010/main" val="1579893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Better Scientific Software tutorial, in Improving Scientific Software conference, online, 2021. DOI: </a:t>
            </a:r>
            <a:r>
              <a:rPr lang="en-US" sz="1600" b="1" dirty="0">
                <a:hlinkClick r:id="rId4"/>
              </a:rPr>
              <a:t>10.6084/m9.figshare.14256257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1055369" y="916940"/>
          <a:ext cx="10078086" cy="5024120"/>
        </p:xfrm>
        <a:graphic>
          <a:graphicData uri="http://schemas.openxmlformats.org/drawingml/2006/table">
            <a:tbl>
              <a:tblPr firstRow="1" bandRow="1">
                <a:tableStyleId>{5C22544A-7EE6-4342-B048-85BDC9FD1C3A}</a:tableStyleId>
              </a:tblPr>
              <a:tblGrid>
                <a:gridCol w="1826183">
                  <a:extLst>
                    <a:ext uri="{9D8B030D-6E8A-4147-A177-3AD203B41FA5}">
                      <a16:colId xmlns:a16="http://schemas.microsoft.com/office/drawing/2014/main" val="3446576009"/>
                    </a:ext>
                  </a:extLst>
                </a:gridCol>
                <a:gridCol w="1003610">
                  <a:extLst>
                    <a:ext uri="{9D8B030D-6E8A-4147-A177-3AD203B41FA5}">
                      <a16:colId xmlns:a16="http://schemas.microsoft.com/office/drawing/2014/main" val="339314737"/>
                    </a:ext>
                  </a:extLst>
                </a:gridCol>
                <a:gridCol w="4293220">
                  <a:extLst>
                    <a:ext uri="{9D8B030D-6E8A-4147-A177-3AD203B41FA5}">
                      <a16:colId xmlns:a16="http://schemas.microsoft.com/office/drawing/2014/main" val="1263998808"/>
                    </a:ext>
                  </a:extLst>
                </a:gridCol>
                <a:gridCol w="2955073">
                  <a:extLst>
                    <a:ext uri="{9D8B030D-6E8A-4147-A177-3AD203B41FA5}">
                      <a16:colId xmlns:a16="http://schemas.microsoft.com/office/drawing/2014/main" val="4097899022"/>
                    </a:ext>
                  </a:extLst>
                </a:gridCol>
              </a:tblGrid>
              <a:tr h="370840">
                <a:tc>
                  <a:txBody>
                    <a:bodyPr/>
                    <a:lstStyle/>
                    <a:p>
                      <a:pPr algn="l">
                        <a:lnSpc>
                          <a:spcPct val="100000"/>
                        </a:lnSpc>
                      </a:pPr>
                      <a:r>
                        <a:rPr lang="en-US" sz="1800" dirty="0">
                          <a:latin typeface="+mn-lt"/>
                        </a:rPr>
                        <a:t>Time (MDT)</a:t>
                      </a:r>
                    </a:p>
                  </a:txBody>
                  <a:tcPr/>
                </a:tc>
                <a:tc>
                  <a:txBody>
                    <a:bodyPr/>
                    <a:lstStyle/>
                    <a:p>
                      <a:pPr>
                        <a:lnSpc>
                          <a:spcPct val="100000"/>
                        </a:lnSpc>
                      </a:pPr>
                      <a:r>
                        <a:rPr lang="en-US" sz="1800" dirty="0">
                          <a:latin typeface="+mn-lt"/>
                        </a:rPr>
                        <a:t>Module</a:t>
                      </a:r>
                    </a:p>
                  </a:txBody>
                  <a:tcPr/>
                </a:tc>
                <a:tc>
                  <a:txBody>
                    <a:bodyPr/>
                    <a:lstStyle/>
                    <a:p>
                      <a:pPr>
                        <a:lnSpc>
                          <a:spcPct val="100000"/>
                        </a:lnSpc>
                      </a:pPr>
                      <a:r>
                        <a:rPr lang="en-US" sz="1800" dirty="0">
                          <a:latin typeface="+mn-lt"/>
                        </a:rPr>
                        <a:t>Topic</a:t>
                      </a:r>
                    </a:p>
                  </a:txBody>
                  <a:tcPr/>
                </a:tc>
                <a:tc>
                  <a:txBody>
                    <a:bodyPr/>
                    <a:lstStyle/>
                    <a:p>
                      <a:pPr>
                        <a:lnSpc>
                          <a:spcPct val="100000"/>
                        </a:lnSpc>
                      </a:pPr>
                      <a:r>
                        <a:rPr lang="en-US" sz="1800" dirty="0">
                          <a:latin typeface="+mn-lt"/>
                        </a:rPr>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1:00pm-1:05pm</a:t>
                      </a:r>
                      <a:endParaRPr lang="en-US" sz="1800" dirty="0">
                        <a:effectLst/>
                        <a:latin typeface="+mn-lt"/>
                      </a:endParaRPr>
                    </a:p>
                  </a:txBody>
                  <a:tcPr marL="63500" marR="63500" marT="63500" marB="63500"/>
                </a:tc>
                <a:tc>
                  <a:txBody>
                    <a:bodyPr/>
                    <a:lstStyle/>
                    <a:p>
                      <a:pPr>
                        <a:lnSpc>
                          <a:spcPct val="100000"/>
                        </a:lnSpc>
                      </a:pPr>
                      <a:r>
                        <a:rPr lang="en-US" sz="1800" dirty="0">
                          <a:latin typeface="+mn-lt"/>
                        </a:rPr>
                        <a:t>00</a:t>
                      </a:r>
                    </a:p>
                  </a:txBody>
                  <a:tcPr/>
                </a:tc>
                <a:tc>
                  <a:txBody>
                    <a:bodyPr/>
                    <a:lstStyle/>
                    <a:p>
                      <a:pPr>
                        <a:lnSpc>
                          <a:spcPct val="100000"/>
                        </a:lnSpc>
                      </a:pPr>
                      <a:r>
                        <a:rPr lang="en-US" sz="1800" b="0" i="0" u="none" strike="noStrike" kern="1200" dirty="0">
                          <a:solidFill>
                            <a:schemeClr val="dk1"/>
                          </a:solidFill>
                          <a:effectLst/>
                          <a:latin typeface="+mn-lt"/>
                          <a:ea typeface="+mn-ea"/>
                          <a:cs typeface="+mn-cs"/>
                        </a:rPr>
                        <a:t>Introduction</a:t>
                      </a:r>
                      <a:endParaRPr lang="en-US" sz="1800" dirty="0">
                        <a:latin typeface="+mn-lt"/>
                      </a:endParaRP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1:05pm-1:15pm</a:t>
                      </a:r>
                      <a:endParaRPr lang="en-US" sz="1800" dirty="0">
                        <a:effectLst/>
                        <a:latin typeface="+mn-l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Motivation and Overview of Best Practices in HPC Software Development</a:t>
                      </a:r>
                      <a:endParaRPr lang="en-US" sz="18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David E. Bernholdt, ORNL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1:15pm-1:45pm</a:t>
                      </a:r>
                      <a:endParaRPr lang="en-US" sz="1800" dirty="0">
                        <a:effectLst/>
                        <a:latin typeface="+mn-lt"/>
                      </a:endParaRPr>
                    </a:p>
                  </a:txBody>
                  <a:tcPr marL="63500" marR="63500" marT="63500" marB="63500"/>
                </a:tc>
                <a:tc>
                  <a:txBody>
                    <a:bodyPr/>
                    <a:lstStyle/>
                    <a:p>
                      <a:pPr>
                        <a:lnSpc>
                          <a:spcPct val="100000"/>
                        </a:lnSpc>
                      </a:pPr>
                      <a:r>
                        <a:rPr lang="en-US" sz="1800" dirty="0">
                          <a:latin typeface="+mn-lt"/>
                        </a:rPr>
                        <a:t>02</a:t>
                      </a:r>
                    </a:p>
                  </a:txBody>
                  <a:tcPr/>
                </a:tc>
                <a:tc>
                  <a:txBody>
                    <a:bodyPr/>
                    <a:lstStyle/>
                    <a:p>
                      <a:pPr>
                        <a:lnSpc>
                          <a:spcPct val="100000"/>
                        </a:lnSpc>
                      </a:pPr>
                      <a:r>
                        <a:rPr lang="en-US" sz="1800" dirty="0">
                          <a:latin typeface="+mn-lt"/>
                        </a:rPr>
                        <a:t>Agile Methodologies</a:t>
                      </a:r>
                    </a:p>
                  </a:txBody>
                  <a:tcPr/>
                </a:tc>
                <a:tc>
                  <a:txBody>
                    <a:bodyPr/>
                    <a:lstStyle/>
                    <a:p>
                      <a:pPr>
                        <a:lnSpc>
                          <a:spcPct val="100000"/>
                        </a:lnSpc>
                      </a:pPr>
                      <a:r>
                        <a:rPr lang="en-US" sz="1800" dirty="0">
                          <a:latin typeface="+mn-lt"/>
                        </a:rPr>
                        <a:t>Rinku K. Gupta, ANL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800" dirty="0">
                          <a:effectLst/>
                          <a:latin typeface="+mn-lt"/>
                        </a:rPr>
                        <a:t>1:45pm-2:00pm</a:t>
                      </a:r>
                    </a:p>
                  </a:txBody>
                  <a:tcPr marL="63500" marR="63500" marT="63500" marB="63500"/>
                </a:tc>
                <a:tc>
                  <a:txBody>
                    <a:bodyPr/>
                    <a:lstStyle/>
                    <a:p>
                      <a:pPr>
                        <a:lnSpc>
                          <a:spcPct val="100000"/>
                        </a:lnSpc>
                      </a:pPr>
                      <a:r>
                        <a:rPr lang="en-US" sz="1800" i="0" dirty="0">
                          <a:solidFill>
                            <a:schemeClr val="tx1"/>
                          </a:solidFill>
                          <a:latin typeface="+mn-lt"/>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Git Workflows</a:t>
                      </a:r>
                      <a:endParaRPr lang="en-US" sz="1800" dirty="0">
                        <a:latin typeface="+mn-lt"/>
                      </a:endParaRPr>
                    </a:p>
                  </a:txBody>
                  <a:tcPr/>
                </a:tc>
                <a:tc>
                  <a:txBody>
                    <a:bodyPr/>
                    <a:lstStyle/>
                    <a:p>
                      <a:pPr>
                        <a:lnSpc>
                          <a:spcPct val="100000"/>
                        </a:lnSpc>
                      </a:pPr>
                      <a:r>
                        <a:rPr lang="en-US" sz="1800" dirty="0">
                          <a:latin typeface="+mn-lt"/>
                        </a:rPr>
                        <a:t>Rinku K. Gupta, ANL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800" b="0" i="0" u="none" strike="noStrike" dirty="0">
                          <a:solidFill>
                            <a:schemeClr val="tx1"/>
                          </a:solidFill>
                          <a:effectLst/>
                          <a:latin typeface="+mn-lt"/>
                        </a:rPr>
                        <a:t>2:00pm-2:20pm</a:t>
                      </a:r>
                      <a:endParaRPr lang="en-US" sz="1800" i="0" dirty="0">
                        <a:solidFill>
                          <a:schemeClr val="tx1"/>
                        </a:solidFill>
                        <a:effectLst/>
                        <a:latin typeface="+mn-lt"/>
                      </a:endParaRPr>
                    </a:p>
                  </a:txBody>
                  <a:tcPr marL="63500" marR="63500" marT="63500" marB="63500"/>
                </a:tc>
                <a:tc>
                  <a:txBody>
                    <a:bodyPr/>
                    <a:lstStyle/>
                    <a:p>
                      <a:pPr>
                        <a:lnSpc>
                          <a:spcPct val="100000"/>
                        </a:lnSpc>
                      </a:pPr>
                      <a:r>
                        <a:rPr lang="en-US" sz="1800" i="0" dirty="0">
                          <a:solidFill>
                            <a:schemeClr val="tx1"/>
                          </a:solidFill>
                          <a:latin typeface="+mn-lt"/>
                        </a:rPr>
                        <a:t>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chemeClr val="tx1"/>
                          </a:solidFill>
                          <a:latin typeface="+mn-lt"/>
                        </a:rPr>
                        <a:t>Software Testing 1</a:t>
                      </a:r>
                    </a:p>
                  </a:txBody>
                  <a:tcPr/>
                </a:tc>
                <a:tc>
                  <a:txBody>
                    <a:bodyPr/>
                    <a:lstStyle/>
                    <a:p>
                      <a:pPr>
                        <a:lnSpc>
                          <a:spcPct val="100000"/>
                        </a:lnSpc>
                      </a:pPr>
                      <a:r>
                        <a:rPr lang="en-US" sz="1800" i="0" dirty="0">
                          <a:solidFill>
                            <a:schemeClr val="tx1"/>
                          </a:solidFill>
                          <a:latin typeface="+mn-lt"/>
                        </a:rPr>
                        <a:t>David M. Rogers, ORNL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800" b="0" i="1" u="none" strike="noStrike" dirty="0">
                          <a:solidFill>
                            <a:schemeClr val="tx2"/>
                          </a:solidFill>
                          <a:effectLst/>
                          <a:latin typeface="+mn-lt"/>
                        </a:rPr>
                        <a:t>2:20pm-2:40pm</a:t>
                      </a:r>
                      <a:endParaRPr lang="en-US" sz="1800" i="1" dirty="0">
                        <a:solidFill>
                          <a:schemeClr val="tx2"/>
                        </a:solidFill>
                        <a:effectLst/>
                        <a:latin typeface="+mn-lt"/>
                      </a:endParaRPr>
                    </a:p>
                  </a:txBody>
                  <a:tcPr marL="63500" marR="63500" marT="63500" marB="63500"/>
                </a:tc>
                <a:tc>
                  <a:txBody>
                    <a:bodyPr/>
                    <a:lstStyle/>
                    <a:p>
                      <a:pPr>
                        <a:lnSpc>
                          <a:spcPct val="100000"/>
                        </a:lnSpc>
                      </a:pPr>
                      <a:endParaRPr lang="en-US" sz="1800" i="1" dirty="0">
                        <a:solidFill>
                          <a:schemeClr val="tx2"/>
                        </a:solidFill>
                        <a:latin typeface="+mn-lt"/>
                      </a:endParaRPr>
                    </a:p>
                  </a:txBody>
                  <a:tcPr/>
                </a:tc>
                <a:tc>
                  <a:txBody>
                    <a:bodyPr/>
                    <a:lstStyle/>
                    <a:p>
                      <a:pPr>
                        <a:lnSpc>
                          <a:spcPct val="100000"/>
                        </a:lnSpc>
                      </a:pPr>
                      <a:r>
                        <a:rPr lang="en-US" sz="1800" i="1" dirty="0">
                          <a:solidFill>
                            <a:schemeClr val="tx2"/>
                          </a:solidFill>
                          <a:latin typeface="+mn-lt"/>
                        </a:rPr>
                        <a:t>Break (optional Q&amp;A)</a:t>
                      </a:r>
                    </a:p>
                  </a:txBody>
                  <a:tcPr/>
                </a:tc>
                <a:tc>
                  <a:txBody>
                    <a:bodyPr/>
                    <a:lstStyle/>
                    <a:p>
                      <a:pPr>
                        <a:lnSpc>
                          <a:spcPct val="100000"/>
                        </a:lnSpc>
                      </a:pPr>
                      <a:r>
                        <a:rPr lang="en-US" sz="1800" i="1" dirty="0">
                          <a:solidFill>
                            <a:schemeClr val="tx2"/>
                          </a:solidFill>
                          <a:latin typeface="+mn-lt"/>
                        </a:rPr>
                        <a:t>All</a:t>
                      </a: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2:40pm-3:00pm</a:t>
                      </a:r>
                      <a:endParaRPr lang="en-US" sz="1800" dirty="0">
                        <a:effectLst/>
                        <a:latin typeface="+mn-lt"/>
                      </a:endParaRPr>
                    </a:p>
                  </a:txBody>
                  <a:tcPr marL="63500" marR="63500" marT="63500" marB="63500"/>
                </a:tc>
                <a:tc>
                  <a:txBody>
                    <a:bodyPr/>
                    <a:lstStyle/>
                    <a:p>
                      <a:pPr>
                        <a:lnSpc>
                          <a:spcPct val="100000"/>
                        </a:lnSpc>
                      </a:pPr>
                      <a:r>
                        <a:rPr lang="en-US" sz="1800" i="0" dirty="0">
                          <a:latin typeface="+mn-lt"/>
                        </a:rPr>
                        <a:t>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tx1"/>
                          </a:solidFill>
                          <a:effectLst/>
                          <a:latin typeface="+mn-lt"/>
                          <a:ea typeface="+mn-ea"/>
                          <a:cs typeface="+mn-cs"/>
                        </a:rPr>
                        <a:t>Software Design</a:t>
                      </a:r>
                    </a:p>
                  </a:txBody>
                  <a:tcPr/>
                </a:tc>
                <a:tc>
                  <a:txBody>
                    <a:bodyPr/>
                    <a:lstStyle/>
                    <a:p>
                      <a:pPr>
                        <a:lnSpc>
                          <a:spcPct val="100000"/>
                        </a:lnSpc>
                      </a:pPr>
                      <a:r>
                        <a:rPr lang="en-US" sz="1800" dirty="0">
                          <a:latin typeface="+mn-lt"/>
                        </a:rPr>
                        <a:t>Anshu Dubey, ANL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800" dirty="0">
                          <a:effectLst/>
                          <a:latin typeface="+mn-lt"/>
                        </a:rPr>
                        <a:t>3:00pm-3:15pm</a:t>
                      </a:r>
                    </a:p>
                  </a:txBody>
                  <a:tcPr marL="63500" marR="63500" marT="63500" marB="63500"/>
                </a:tc>
                <a:tc>
                  <a:txBody>
                    <a:bodyPr/>
                    <a:lstStyle/>
                    <a:p>
                      <a:pPr>
                        <a:lnSpc>
                          <a:spcPct val="100000"/>
                        </a:lnSpc>
                      </a:pPr>
                      <a:r>
                        <a:rPr lang="en-US" sz="1800" i="0" dirty="0">
                          <a:latin typeface="+mn-lt"/>
                        </a:rPr>
                        <a:t>06</a:t>
                      </a:r>
                    </a:p>
                  </a:txBody>
                  <a:tcPr/>
                </a:tc>
                <a:tc>
                  <a:txBody>
                    <a:bodyPr/>
                    <a:lstStyle/>
                    <a:p>
                      <a:pPr>
                        <a:lnSpc>
                          <a:spcPct val="100000"/>
                        </a:lnSpc>
                      </a:pPr>
                      <a:r>
                        <a:rPr lang="en-US" sz="1800" i="0" dirty="0">
                          <a:latin typeface="+mn-lt"/>
                        </a:rPr>
                        <a:t>Software Testing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chemeClr val="tx1"/>
                          </a:solidFill>
                          <a:latin typeface="+mn-lt"/>
                        </a:rPr>
                        <a:t>David M. Rogers</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800" dirty="0">
                          <a:effectLst/>
                          <a:latin typeface="+mn-lt"/>
                        </a:rPr>
                        <a:t>3:15pm-3:40pm</a:t>
                      </a:r>
                    </a:p>
                  </a:txBody>
                  <a:tcPr marL="63500" marR="63500" marT="63500" marB="63500"/>
                </a:tc>
                <a:tc>
                  <a:txBody>
                    <a:bodyPr/>
                    <a:lstStyle/>
                    <a:p>
                      <a:pPr>
                        <a:lnSpc>
                          <a:spcPct val="100000"/>
                        </a:lnSpc>
                      </a:pPr>
                      <a:r>
                        <a:rPr lang="en-US" sz="1800" i="0" dirty="0">
                          <a:latin typeface="+mn-lt"/>
                        </a:rPr>
                        <a:t>07</a:t>
                      </a:r>
                    </a:p>
                  </a:txBody>
                  <a:tcPr/>
                </a:tc>
                <a:tc>
                  <a:txBody>
                    <a:bodyPr/>
                    <a:lstStyle/>
                    <a:p>
                      <a:pPr>
                        <a:lnSpc>
                          <a:spcPct val="100000"/>
                        </a:lnSpc>
                      </a:pPr>
                      <a:r>
                        <a:rPr lang="en-US" sz="1800" i="0" dirty="0">
                          <a:latin typeface="+mn-lt"/>
                        </a:rPr>
                        <a:t>Refactoring</a:t>
                      </a:r>
                    </a:p>
                  </a:txBody>
                  <a:tcPr/>
                </a:tc>
                <a:tc>
                  <a:txBody>
                    <a:bodyPr/>
                    <a:lstStyle/>
                    <a:p>
                      <a:pPr>
                        <a:lnSpc>
                          <a:spcPct val="100000"/>
                        </a:lnSpc>
                      </a:pPr>
                      <a:r>
                        <a:rPr lang="en-US" sz="1800" dirty="0">
                          <a:latin typeface="+mn-lt"/>
                        </a:rPr>
                        <a:t>Anshu Dubey, ANL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800" dirty="0">
                          <a:effectLst/>
                          <a:latin typeface="+mn-lt"/>
                        </a:rPr>
                        <a:t>3:40pm-3:55pm</a:t>
                      </a:r>
                    </a:p>
                  </a:txBody>
                  <a:tcPr marL="63500" marR="63500" marT="63500" marB="63500"/>
                </a:tc>
                <a:tc>
                  <a:txBody>
                    <a:bodyPr/>
                    <a:lstStyle/>
                    <a:p>
                      <a:pPr>
                        <a:lnSpc>
                          <a:spcPct val="100000"/>
                        </a:lnSpc>
                      </a:pPr>
                      <a:r>
                        <a:rPr lang="en-US" sz="1800" i="0" dirty="0">
                          <a:latin typeface="+mn-lt"/>
                        </a:rPr>
                        <a:t>08</a:t>
                      </a:r>
                    </a:p>
                  </a:txBody>
                  <a:tcPr/>
                </a:tc>
                <a:tc>
                  <a:txBody>
                    <a:bodyPr/>
                    <a:lstStyle/>
                    <a:p>
                      <a:pPr>
                        <a:lnSpc>
                          <a:spcPct val="100000"/>
                        </a:lnSpc>
                      </a:pPr>
                      <a:r>
                        <a:rPr lang="en-US" sz="1800" i="0" dirty="0">
                          <a:latin typeface="+mn-lt"/>
                        </a:rPr>
                        <a:t>Reproducibility</a:t>
                      </a: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800" dirty="0">
                          <a:effectLst/>
                          <a:latin typeface="+mn-lt"/>
                        </a:rPr>
                        <a:t>3:55pm-4:00pm</a:t>
                      </a:r>
                    </a:p>
                  </a:txBody>
                  <a:tcPr marL="63500" marR="63500" marT="63500" marB="63500"/>
                </a:tc>
                <a:tc>
                  <a:txBody>
                    <a:bodyPr/>
                    <a:lstStyle/>
                    <a:p>
                      <a:pPr>
                        <a:lnSpc>
                          <a:spcPct val="100000"/>
                        </a:lnSpc>
                      </a:pPr>
                      <a:r>
                        <a:rPr lang="en-US" sz="1800" i="0" dirty="0">
                          <a:latin typeface="+mn-lt"/>
                        </a:rPr>
                        <a:t>09</a:t>
                      </a:r>
                    </a:p>
                  </a:txBody>
                  <a:tcPr/>
                </a:tc>
                <a:tc>
                  <a:txBody>
                    <a:bodyPr/>
                    <a:lstStyle/>
                    <a:p>
                      <a:pPr>
                        <a:lnSpc>
                          <a:spcPct val="100000"/>
                        </a:lnSpc>
                      </a:pPr>
                      <a:r>
                        <a:rPr lang="en-US" sz="1800" i="0" dirty="0">
                          <a:latin typeface="+mn-lt"/>
                        </a:rPr>
                        <a:t>Summary</a:t>
                      </a: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E481C384-B67A-4E1A-9712-8751F487059D}"/>
              </a:ext>
            </a:extLst>
          </p:cNvPr>
          <p:cNvGrpSpPr/>
          <p:nvPr/>
        </p:nvGrpSpPr>
        <p:grpSpPr>
          <a:xfrm>
            <a:off x="649538" y="2910856"/>
            <a:ext cx="10909739" cy="390939"/>
            <a:chOff x="79513" y="1653208"/>
            <a:chExt cx="12029799" cy="390939"/>
          </a:xfrm>
        </p:grpSpPr>
        <p:cxnSp>
          <p:nvCxnSpPr>
            <p:cNvPr id="6" name="Straight Connector 5">
              <a:extLst>
                <a:ext uri="{FF2B5EF4-FFF2-40B4-BE49-F238E27FC236}">
                  <a16:creationId xmlns:a16="http://schemas.microsoft.com/office/drawing/2014/main" id="{81FDDF4F-CEBB-4DB2-B54C-DBAC5A6EF985}"/>
                </a:ext>
              </a:extLst>
            </p:cNvPr>
            <p:cNvCxnSpPr>
              <a:cxnSpLocks/>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7844F343-E894-4FE0-A6FA-018D93AF813D}"/>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Arrow: Right 8">
              <a:extLst>
                <a:ext uri="{FF2B5EF4-FFF2-40B4-BE49-F238E27FC236}">
                  <a16:creationId xmlns:a16="http://schemas.microsoft.com/office/drawing/2014/main" id="{BBFB6C66-6CBA-4D40-8622-561E8F751365}"/>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Tree>
    <p:extLst>
      <p:ext uri="{BB962C8B-B14F-4D97-AF65-F5344CB8AC3E}">
        <p14:creationId xmlns:p14="http://schemas.microsoft.com/office/powerpoint/2010/main" val="3900609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Extra: 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a:xfrm>
            <a:off x="409507" y="1150506"/>
            <a:ext cx="11369809" cy="4047778"/>
          </a:xfrm>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r>
              <a:rPr lang="en-US" dirty="0"/>
              <a:t>Brief explanation of Version Control with Git</a:t>
            </a:r>
          </a:p>
          <a:p>
            <a:r>
              <a:rPr lang="en-US" dirty="0"/>
              <a:t>Git Workflow Mechanisms for Collaboration</a:t>
            </a:r>
          </a:p>
          <a:p>
            <a:pPr lvl="1"/>
            <a:r>
              <a:rPr lang="en-US" dirty="0"/>
              <a:t>Branches</a:t>
            </a:r>
          </a:p>
          <a:p>
            <a:pPr lvl="1"/>
            <a:r>
              <a:rPr lang="en-US" dirty="0"/>
              <a:t>Pull Requests</a:t>
            </a:r>
          </a:p>
          <a:p>
            <a:pPr lvl="1"/>
            <a:r>
              <a:rPr lang="en-US" dirty="0"/>
              <a:t>Forks</a:t>
            </a:r>
          </a:p>
          <a:p>
            <a:r>
              <a:rPr lang="en-US" dirty="0"/>
              <a:t>Exposure to workflows of different complexity</a:t>
            </a:r>
          </a:p>
          <a:p>
            <a:r>
              <a:rPr lang="en-US" dirty="0"/>
              <a:t>What to think about when evaluating different workflows</a:t>
            </a:r>
          </a:p>
          <a:p>
            <a:r>
              <a:rPr lang="en-US" dirty="0"/>
              <a:t>Extra:  Heat Equation Example Workflow</a:t>
            </a:r>
          </a:p>
          <a:p>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87595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pPr marL="0" indent="0">
              <a:buNone/>
            </a:pPr>
            <a:r>
              <a:rPr lang="en-US" dirty="0"/>
              <a:t>Development teams would like to use version control to collaborate productively and ensure correct code.</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409507" y="1210897"/>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
        <p:nvSpPr>
          <p:cNvPr id="4" name="Magnetic Disk 3">
            <a:extLst>
              <a:ext uri="{FF2B5EF4-FFF2-40B4-BE49-F238E27FC236}">
                <a16:creationId xmlns:a16="http://schemas.microsoft.com/office/drawing/2014/main" id="{4003AB91-21BD-E24D-A55D-EF70A605911D}"/>
              </a:ext>
            </a:extLst>
          </p:cNvPr>
          <p:cNvSpPr/>
          <p:nvPr/>
        </p:nvSpPr>
        <p:spPr>
          <a:xfrm>
            <a:off x="9266830" y="2421515"/>
            <a:ext cx="1364776" cy="781334"/>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Magnetic Disk 5">
            <a:extLst>
              <a:ext uri="{FF2B5EF4-FFF2-40B4-BE49-F238E27FC236}">
                <a16:creationId xmlns:a16="http://schemas.microsoft.com/office/drawing/2014/main" id="{6948B375-82F7-7049-B5AA-00116F19D2AA}"/>
              </a:ext>
            </a:extLst>
          </p:cNvPr>
          <p:cNvSpPr/>
          <p:nvPr/>
        </p:nvSpPr>
        <p:spPr>
          <a:xfrm>
            <a:off x="10361076" y="3957190"/>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Magnetic Disk 6">
            <a:extLst>
              <a:ext uri="{FF2B5EF4-FFF2-40B4-BE49-F238E27FC236}">
                <a16:creationId xmlns:a16="http://schemas.microsoft.com/office/drawing/2014/main" id="{0B080F18-0A50-6945-A242-938F83117D61}"/>
              </a:ext>
            </a:extLst>
          </p:cNvPr>
          <p:cNvSpPr/>
          <p:nvPr/>
        </p:nvSpPr>
        <p:spPr>
          <a:xfrm>
            <a:off x="8126797" y="3927485"/>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241ECF81-3A7A-C740-AD38-24DCB01EA86F}"/>
              </a:ext>
            </a:extLst>
          </p:cNvPr>
          <p:cNvCxnSpPr>
            <a:cxnSpLocks/>
            <a:stCxn id="4" idx="3"/>
            <a:endCxn id="6" idx="1"/>
          </p:cNvCxnSpPr>
          <p:nvPr/>
        </p:nvCxnSpPr>
        <p:spPr>
          <a:xfrm>
            <a:off x="9949218" y="3202849"/>
            <a:ext cx="1094246" cy="75434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5EDA98-2981-5145-B0E6-A0276937426D}"/>
              </a:ext>
            </a:extLst>
          </p:cNvPr>
          <p:cNvCxnSpPr>
            <a:cxnSpLocks/>
            <a:stCxn id="7" idx="1"/>
            <a:endCxn id="4" idx="3"/>
          </p:cNvCxnSpPr>
          <p:nvPr/>
        </p:nvCxnSpPr>
        <p:spPr>
          <a:xfrm flipV="1">
            <a:off x="8809185" y="3202849"/>
            <a:ext cx="1140033" cy="72463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E27B72-B0FA-034F-9FF4-D07586E6873D}"/>
              </a:ext>
            </a:extLst>
          </p:cNvPr>
          <p:cNvSpPr txBox="1"/>
          <p:nvPr/>
        </p:nvSpPr>
        <p:spPr>
          <a:xfrm>
            <a:off x="8126797" y="4737991"/>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Alice</a:t>
            </a:r>
          </a:p>
        </p:txBody>
      </p:sp>
      <p:sp>
        <p:nvSpPr>
          <p:cNvPr id="28" name="TextBox 27">
            <a:extLst>
              <a:ext uri="{FF2B5EF4-FFF2-40B4-BE49-F238E27FC236}">
                <a16:creationId xmlns:a16="http://schemas.microsoft.com/office/drawing/2014/main" id="{CCB07D9C-2F79-EC48-83EA-602F4D21A434}"/>
              </a:ext>
            </a:extLst>
          </p:cNvPr>
          <p:cNvSpPr txBox="1"/>
          <p:nvPr/>
        </p:nvSpPr>
        <p:spPr>
          <a:xfrm>
            <a:off x="10361076" y="4771025"/>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Bob</a:t>
            </a:r>
          </a:p>
        </p:txBody>
      </p:sp>
      <p:sp>
        <p:nvSpPr>
          <p:cNvPr id="29" name="TextBox 28">
            <a:extLst>
              <a:ext uri="{FF2B5EF4-FFF2-40B4-BE49-F238E27FC236}">
                <a16:creationId xmlns:a16="http://schemas.microsoft.com/office/drawing/2014/main" id="{A2141202-CAD4-5248-9EE0-0EE8E8CB2373}"/>
              </a:ext>
            </a:extLst>
          </p:cNvPr>
          <p:cNvSpPr txBox="1"/>
          <p:nvPr/>
        </p:nvSpPr>
        <p:spPr>
          <a:xfrm>
            <a:off x="9128533" y="2047382"/>
            <a:ext cx="1641369"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E873-EED9-BF40-A119-57F778917CEC}"/>
              </a:ext>
            </a:extLst>
          </p:cNvPr>
          <p:cNvSpPr>
            <a:spLocks noGrp="1"/>
          </p:cNvSpPr>
          <p:nvPr>
            <p:ph type="title"/>
          </p:nvPr>
        </p:nvSpPr>
        <p:spPr/>
        <p:txBody>
          <a:bodyPr/>
          <a:lstStyle/>
          <a:p>
            <a:r>
              <a:rPr lang="en-US" dirty="0"/>
              <a:t>Git Workflow Mechanisms for Collaboration</a:t>
            </a:r>
          </a:p>
        </p:txBody>
      </p:sp>
      <p:sp>
        <p:nvSpPr>
          <p:cNvPr id="3" name="Content Placeholder 2">
            <a:extLst>
              <a:ext uri="{FF2B5EF4-FFF2-40B4-BE49-F238E27FC236}">
                <a16:creationId xmlns:a16="http://schemas.microsoft.com/office/drawing/2014/main" id="{28795306-D83A-334F-8568-08D11D98E3E4}"/>
              </a:ext>
            </a:extLst>
          </p:cNvPr>
          <p:cNvSpPr>
            <a:spLocks noGrp="1"/>
          </p:cNvSpPr>
          <p:nvPr>
            <p:ph idx="1"/>
          </p:nvPr>
        </p:nvSpPr>
        <p:spPr>
          <a:xfrm>
            <a:off x="409507" y="1325880"/>
            <a:ext cx="11369809" cy="4047778"/>
          </a:xfrm>
        </p:spPr>
        <p:txBody>
          <a:bodyPr/>
          <a:lstStyle/>
          <a:p>
            <a:r>
              <a:rPr lang="en-US" dirty="0"/>
              <a:t>Branches</a:t>
            </a:r>
          </a:p>
          <a:p>
            <a:pPr lvl="1"/>
            <a:r>
              <a:rPr lang="en-US" dirty="0"/>
              <a:t>Enable separate development for features or fixes on the same repo</a:t>
            </a:r>
          </a:p>
          <a:p>
            <a:pPr lvl="1"/>
            <a:r>
              <a:rPr lang="en-US" dirty="0"/>
              <a:t>Enables different types of Workflows</a:t>
            </a:r>
          </a:p>
          <a:p>
            <a:r>
              <a:rPr lang="en-US" dirty="0"/>
              <a:t>Pull Requests</a:t>
            </a:r>
          </a:p>
          <a:p>
            <a:pPr lvl="1"/>
            <a:r>
              <a:rPr lang="en-US" dirty="0"/>
              <a:t>Enables code review and testing before merge</a:t>
            </a:r>
          </a:p>
          <a:p>
            <a:r>
              <a:rPr lang="en-US" dirty="0"/>
              <a:t>Forks</a:t>
            </a:r>
          </a:p>
          <a:p>
            <a:pPr lvl="1"/>
            <a:r>
              <a:rPr lang="en-US" dirty="0"/>
              <a:t>Enables outside contributors that have read access only</a:t>
            </a:r>
          </a:p>
          <a:p>
            <a:pPr lvl="1"/>
            <a:r>
              <a:rPr lang="en-US" dirty="0"/>
              <a:t>Controls on original repo remains with the team</a:t>
            </a:r>
          </a:p>
          <a:p>
            <a:pPr marL="346075" lvl="1" indent="0">
              <a:buNone/>
            </a:pPr>
            <a:endParaRPr lang="en-US" dirty="0"/>
          </a:p>
        </p:txBody>
      </p:sp>
    </p:spTree>
    <p:extLst>
      <p:ext uri="{BB962C8B-B14F-4D97-AF65-F5344CB8AC3E}">
        <p14:creationId xmlns:p14="http://schemas.microsoft.com/office/powerpoint/2010/main" val="248596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15442</TotalTime>
  <Words>1783</Words>
  <Application>Microsoft Office PowerPoint</Application>
  <PresentationFormat>Custom</PresentationFormat>
  <Paragraphs>290</Paragraphs>
  <Slides>32</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Arial Black</vt:lpstr>
      <vt:lpstr>Calibri</vt:lpstr>
      <vt:lpstr>Presentations (Wide Screen)</vt:lpstr>
      <vt:lpstr>Git Workflows</vt:lpstr>
      <vt:lpstr>License, Citation and Acknowledgements</vt:lpstr>
      <vt:lpstr>Content</vt:lpstr>
      <vt:lpstr>Goal</vt:lpstr>
      <vt:lpstr>First Workflow</vt:lpstr>
      <vt:lpstr>Git Workflow Mechanisms for Collaboration</vt:lpstr>
      <vt:lpstr>Branches</vt:lpstr>
      <vt:lpstr>Control Project Branch Complexity</vt:lpstr>
      <vt:lpstr>Feature Branches</vt:lpstr>
      <vt:lpstr>Feature Branch Divergence</vt:lpstr>
      <vt:lpstr>Feature Race Condition</vt:lpstr>
      <vt:lpstr>More Branches</vt:lpstr>
      <vt:lpstr>Pull Requests</vt:lpstr>
      <vt:lpstr>GitHub Forks</vt:lpstr>
      <vt:lpstr>Git Workflow Models of Different complexity </vt:lpstr>
      <vt:lpstr>Git Flow</vt:lpstr>
      <vt:lpstr>GitHub Flow</vt:lpstr>
      <vt:lpstr>GitLab Flow</vt:lpstr>
      <vt:lpstr>Current Trilinos Workflow</vt:lpstr>
      <vt:lpstr>Considerations for Choosing a Git Workflow</vt:lpstr>
      <vt:lpstr>Agenda</vt:lpstr>
      <vt:lpstr>Extra: Demo for Heat Equation Example Workflow</vt:lpstr>
      <vt:lpstr>Git Workflow for the Heat Equation Example</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367</cp:revision>
  <cp:lastPrinted>2017-11-02T18:35:01Z</cp:lastPrinted>
  <dcterms:created xsi:type="dcterms:W3CDTF">2018-11-06T17:28:56Z</dcterms:created>
  <dcterms:modified xsi:type="dcterms:W3CDTF">2021-03-23T12:46:56Z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